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Source Code Pro"/>
      <p:regular r:id="rId30"/>
      <p:bold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.fntdata"/><Relationship Id="rId3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why Ajjarapu is both our Advisor and Client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fa6801ba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8fa6801ba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</a:t>
            </a:r>
            <a:r>
              <a:rPr lang="en"/>
              <a:t>purchased</a:t>
            </a:r>
            <a:r>
              <a:rPr lang="en"/>
              <a:t> a battery (</a:t>
            </a:r>
            <a:r>
              <a:rPr lang="en" sz="1200"/>
              <a:t>$45.98)</a:t>
            </a:r>
            <a:r>
              <a:rPr lang="en"/>
              <a:t>, and a breaker (</a:t>
            </a:r>
            <a:r>
              <a:rPr lang="en" sz="1200"/>
              <a:t>$20.19)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?? Future costs ??</a:t>
            </a:r>
            <a:endParaRPr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Solar Panels: $350.00 x 2 (depending on brands and specifications)</a:t>
            </a:r>
            <a:endParaRPr sz="12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Batteries $45.98 x 3 (One battery has been replaced)</a:t>
            </a:r>
            <a:endParaRPr sz="12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Additional Load: TBD</a:t>
            </a:r>
            <a:endParaRPr sz="1200"/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Overall cost of additional parts: $837.94 + Additional Load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fa6801ba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fa6801ba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Debugging </a:t>
            </a:r>
            <a:r>
              <a:rPr lang="en"/>
              <a:t>circuits</a:t>
            </a:r>
            <a:r>
              <a:rPr lang="en"/>
              <a:t> (Shorted circuits)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the purpose of the lab manuals (</a:t>
            </a:r>
            <a:r>
              <a:rPr lang="en"/>
              <a:t>deliverables</a:t>
            </a:r>
            <a:r>
              <a:rPr lang="en"/>
              <a:t> for students)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how lab went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Safety</a:t>
            </a:r>
            <a:r>
              <a:rPr lang="en"/>
              <a:t> concerns - labeling, breaker for battery, insulation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what needs to be done for AC circuitry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8fb8f63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8fb8f63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(From </a:t>
            </a:r>
            <a:r>
              <a:rPr lang="en"/>
              <a:t>presentation</a:t>
            </a:r>
            <a:r>
              <a:rPr lang="en"/>
              <a:t> template) Functional modules design, interface definition, user interfaces, etc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8fa6801ba_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8fa6801ba_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-Talk about other components to generate the AC power like inverters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8fb8f631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8fb8f631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02a82c7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02a82c7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8fb8f631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8fb8f631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we have been working on it we have been careful to check voltages before working on anything, even if we are confident that it is disconnected.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fb8f631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8fb8f631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8fb8f631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8fb8f631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We have instructed/helped run lab using our system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system is functioning but not safe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Sensors and display </a:t>
            </a:r>
            <a:r>
              <a:rPr lang="en"/>
              <a:t>circuits</a:t>
            </a:r>
            <a:r>
              <a:rPr lang="en"/>
              <a:t> not </a:t>
            </a:r>
            <a:r>
              <a:rPr lang="en"/>
              <a:t>functioning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AC power circuit not tested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fb8f631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8fb8f631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 safety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AC power circuit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Fix sensors and display circuit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 addition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e60db8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e60db8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fb8f631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8fb8f631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Blaise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Adam - Debugged short </a:t>
            </a:r>
            <a:r>
              <a:rPr lang="en"/>
              <a:t>circuits, typed up experiments for lab, ran through all experiments to ensure they worked, ran/explained hardware portion of lab to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 - Ran through lab </a:t>
            </a:r>
            <a:r>
              <a:rPr lang="en"/>
              <a:t>experiments</a:t>
            </a:r>
            <a:r>
              <a:rPr lang="en"/>
              <a:t> and adjusted lab </a:t>
            </a:r>
            <a:r>
              <a:rPr lang="en"/>
              <a:t>manuals</a:t>
            </a:r>
            <a:r>
              <a:rPr lang="en"/>
              <a:t> to ensure they made sense, managed team things such as ordering parts, setting up meetings (with previous member, several meetings with an ETG engineer), and setting up documents/reports.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8fa6801ba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8fa6801ba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58fa6801b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58fa6801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8fa6801ba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8fa6801ba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13db604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13db604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8fa6801b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8fa6801b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First two bullet points explain the image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Explain what 2017 team did (Designed/Created the system)  and what 2018 team did (Attempted to make it safer, in turn broke it)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8fa6801b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8fa6801b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8fa6801ba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8fa6801ba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Sizing is the </a:t>
            </a:r>
            <a:r>
              <a:rPr lang="en"/>
              <a:t>basis</a:t>
            </a:r>
            <a:r>
              <a:rPr lang="en"/>
              <a:t> for PV system electrical design, and establishes the size and ratings for </a:t>
            </a:r>
            <a:r>
              <a:rPr lang="en"/>
              <a:t>major</a:t>
            </a:r>
            <a:r>
              <a:rPr lang="en"/>
              <a:t> components needed to meet a </a:t>
            </a:r>
            <a:r>
              <a:rPr lang="en"/>
              <a:t>certain</a:t>
            </a:r>
            <a:r>
              <a:rPr lang="en"/>
              <a:t> </a:t>
            </a:r>
            <a:r>
              <a:rPr lang="en"/>
              <a:t>performance</a:t>
            </a:r>
            <a:r>
              <a:rPr lang="en"/>
              <a:t> objective.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8fa6801ba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8fa6801ba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Hussein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8fa6801ba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8fa6801ba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Irradiance - location, solar angle, cloud coverage, array position doesn’t allow for adjustments … lab times didn’t work with this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usability - The system was not functioning when we started, which meant we had to spend time figuring out what each switch did and what each screen displayed (didn’t work)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factors - solar going directly into breaker which we found was installed backwards and was causing a high open voltage across the breaker, there were also several short circuits in the system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8fa6801ba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8fa6801ba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Solar panels are quickly </a:t>
            </a:r>
            <a:r>
              <a:rPr lang="en"/>
              <a:t>becoming</a:t>
            </a:r>
            <a:r>
              <a:rPr lang="en"/>
              <a:t> </a:t>
            </a:r>
            <a:r>
              <a:rPr lang="en"/>
              <a:t>cheaper</a:t>
            </a:r>
            <a:r>
              <a:rPr lang="en"/>
              <a:t> and more efficient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Significance: Instead of being designed for everyday use, our project is </a:t>
            </a:r>
            <a:r>
              <a:rPr lang="en"/>
              <a:t>designed</a:t>
            </a:r>
            <a:r>
              <a:rPr lang="en"/>
              <a:t> to allow students to understand how a PV system works: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significance of the MPP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8fa6801ba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8fa6801ba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Like we said previously, the solar was coming directly into the breaker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system is not clearly labeled or explained so without the help of our senior design team or a TA the students could potentially be in danger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The way the batteries are currently it can be dangerous to disconnect/reconnect them … batteries need a breaker!!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High current for 1,2 5,16 ohms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Too much current through the MPPT requires a system reset which is currently requires the batteries to be completely disconnected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52045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836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rgbClr val="C4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rgbClr val="C4000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rgbClr val="C40000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sddec19-06.sd.ece.iastate.ed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sddec19-06.sd.ece.iastate.edu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/>
              <a:t>Design and Implementation of a Small Scale Stand Alone Hybrid Solar PV and Wind Energy Generation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Team: Hussein Ghitan, Blaise Ronspies, Adam Schroeder, and Anna Schulte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Advisor/Client: Venkataramana Ajjarapu - Professor of Electrical Engineering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Team Website: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https://sddec19-06.sd.ece.iastate.edu/</a:t>
            </a:r>
            <a:r>
              <a:rPr lang="en" sz="2000"/>
              <a:t> , Team Number: sddec19-06        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Resource and Cost Estimate</a:t>
            </a:r>
            <a:endParaRPr/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resources applied by ECpE, Iowa State University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Three teams project costs include: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Resistors Box: $248.65            	Resistor Clips: $31.4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Panels: $350.00 x 2      	Resistor Enclosure: $38.96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Batteries: $45.98 x 3				Circuitry Enclosure: $53.70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Circuit Breaker: $19.19 x 3		Buck Boost: $44.99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Arduino Uno Rev3: $22.00 x 2		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Banana Pins: $.65 x 24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Fan: $5.87 x 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Digital Multimeter: $19.99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Terminal Blocks: $5.60 x 4</a:t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4879500" y="3277000"/>
            <a:ext cx="3155100" cy="7335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C8102E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Total Cost ≅ $1386.83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Project Milestones and Schedule</a:t>
            </a:r>
            <a:endParaRPr/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Semester Milestones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Fixing breaker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Debugging </a:t>
            </a:r>
            <a:r>
              <a:rPr lang="en"/>
              <a:t>circuits</a:t>
            </a:r>
            <a:r>
              <a:rPr lang="en"/>
              <a:t> for power circuit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Creating lab manual for simulation and hardware experiments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Running lab successfully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Schedule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Addressing </a:t>
            </a:r>
            <a:r>
              <a:rPr lang="en"/>
              <a:t>safety</a:t>
            </a:r>
            <a:r>
              <a:rPr lang="en"/>
              <a:t> concerns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Testing and </a:t>
            </a:r>
            <a:r>
              <a:rPr lang="en"/>
              <a:t>resolving</a:t>
            </a:r>
            <a:r>
              <a:rPr lang="en"/>
              <a:t> any issues that </a:t>
            </a:r>
            <a:r>
              <a:rPr lang="en"/>
              <a:t>arise</a:t>
            </a:r>
            <a:r>
              <a:rPr lang="en"/>
              <a:t> from AC circuitry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Adding additional load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Adding wind energy to system</a:t>
            </a:r>
            <a:endParaRPr/>
          </a:p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System Design: </a:t>
            </a:r>
            <a:r>
              <a:rPr lang="en"/>
              <a:t>Detailed Design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5" name="Google Shape;145;p2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925" y="1106400"/>
            <a:ext cx="4127476" cy="31350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System Design</a:t>
            </a:r>
            <a:r>
              <a:rPr lang="en" sz="4800"/>
              <a:t>: </a:t>
            </a:r>
            <a:r>
              <a:rPr lang="en"/>
              <a:t>Functional Decomposition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DC Output Functional </a:t>
            </a:r>
            <a:r>
              <a:rPr lang="en"/>
              <a:t>Decompositions: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Solar arrays generate electrical power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convert</a:t>
            </a:r>
            <a:r>
              <a:rPr lang="en"/>
              <a:t> solar radiation into direct current electricity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Solar controller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MPPT tracks max power point and charges </a:t>
            </a:r>
            <a:r>
              <a:rPr lang="en"/>
              <a:t>batteries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Batteries 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Store energy supplied by a PV panels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Load</a:t>
            </a:r>
            <a:endParaRPr sz="1400"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Resistors used to approximate MPP</a:t>
            </a:r>
            <a:r>
              <a:rPr lang="en"/>
              <a:t>  </a:t>
            </a:r>
            <a:r>
              <a:rPr lang="en" sz="1800"/>
              <a:t>     </a:t>
            </a:r>
            <a:endParaRPr sz="1800"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175" y="986000"/>
            <a:ext cx="2194875" cy="1227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174" y="3219275"/>
            <a:ext cx="2194875" cy="12322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System Design: </a:t>
            </a:r>
            <a:r>
              <a:rPr lang="en" sz="2400"/>
              <a:t>Hardware and Software Platforms</a:t>
            </a:r>
            <a:endParaRPr sz="2400"/>
          </a:p>
        </p:txBody>
      </p:sp>
      <p:sp>
        <p:nvSpPr>
          <p:cNvPr id="161" name="Google Shape;161;p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Array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Enclosure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Software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Arduino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Meter wiring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PV model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software related work used MATLAB/SIMULINK</a:t>
            </a:r>
            <a:endParaRPr/>
          </a:p>
        </p:txBody>
      </p:sp>
      <p:sp>
        <p:nvSpPr>
          <p:cNvPr id="162" name="Google Shape;162;p2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SOFTWARE: </a:t>
            </a:r>
            <a:r>
              <a:rPr lang="en" sz="2400"/>
              <a:t>SIMULINK PV SYSTEM MODEL</a:t>
            </a:r>
            <a:endParaRPr sz="2400"/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25" y="926113"/>
            <a:ext cx="8391149" cy="329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System Design: </a:t>
            </a:r>
            <a:r>
              <a:rPr lang="en"/>
              <a:t>Test Plan</a:t>
            </a:r>
            <a:endParaRPr/>
          </a:p>
        </p:txBody>
      </p:sp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Circuitry Debugging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Measure Voltage throughout circuit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Trigger switches and relays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Ensure proper safety measures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Use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Team use and design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Students and peers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User with no prior knowledge</a:t>
            </a:r>
            <a:endParaRPr/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System Design: </a:t>
            </a:r>
            <a:r>
              <a:rPr lang="en"/>
              <a:t>Prototype Implementations</a:t>
            </a:r>
            <a:endParaRPr/>
          </a:p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Previous semester projects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Proof of concept from first team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recent team created a product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Implementation timeline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Initially was not functional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Functional prototype by April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Final product by December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Prototype for next team</a:t>
            </a:r>
            <a:endParaRPr/>
          </a:p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Conclusion</a:t>
            </a:r>
            <a:r>
              <a:rPr lang="en" sz="4800"/>
              <a:t>: </a:t>
            </a:r>
            <a:r>
              <a:rPr lang="en"/>
              <a:t>Current Project Status</a:t>
            </a:r>
            <a:endParaRPr/>
          </a:p>
        </p:txBody>
      </p:sp>
      <p:sp>
        <p:nvSpPr>
          <p:cNvPr id="190" name="Google Shape;190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has been completed by the current EE 452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</a:t>
            </a:r>
            <a:r>
              <a:rPr lang="en"/>
              <a:t>circuit</a:t>
            </a:r>
            <a:r>
              <a:rPr lang="en"/>
              <a:t> to the DC output is </a:t>
            </a:r>
            <a:r>
              <a:rPr lang="en"/>
              <a:t>functioning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Sensors and display circuits not functioning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 power circuit has not been tested</a:t>
            </a:r>
            <a:endParaRPr/>
          </a:p>
        </p:txBody>
      </p:sp>
      <p:sp>
        <p:nvSpPr>
          <p:cNvPr id="191" name="Google Shape;191;p30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Conclusion: </a:t>
            </a:r>
            <a:r>
              <a:rPr lang="en"/>
              <a:t>Next Semester</a:t>
            </a:r>
            <a:endParaRPr/>
          </a:p>
        </p:txBody>
      </p:sp>
      <p:sp>
        <p:nvSpPr>
          <p:cNvPr id="197" name="Google Shape;197;p3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Definite Plans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Improve </a:t>
            </a:r>
            <a:r>
              <a:rPr lang="en"/>
              <a:t>safety</a:t>
            </a:r>
            <a:r>
              <a:rPr lang="en"/>
              <a:t> of system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Fix sensors and display circuit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Usability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AC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Possible Plans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Additional load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Wind energy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Moveable solar</a:t>
            </a:r>
            <a:endParaRPr/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Introduction: </a:t>
            </a:r>
            <a:r>
              <a:rPr lang="en"/>
              <a:t>Physics of PV System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b="11964" l="0" r="0" t="0"/>
          <a:stretch/>
        </p:blipFill>
        <p:spPr>
          <a:xfrm>
            <a:off x="311700" y="1617526"/>
            <a:ext cx="4303600" cy="21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16715" l="0" r="0" t="0"/>
          <a:stretch/>
        </p:blipFill>
        <p:spPr>
          <a:xfrm>
            <a:off x="4615300" y="1549006"/>
            <a:ext cx="4572000" cy="23344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Conclusion: </a:t>
            </a:r>
            <a:r>
              <a:rPr lang="en"/>
              <a:t>Member Responsibility/Contributions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Hussein: Meeting </a:t>
            </a:r>
            <a:r>
              <a:rPr lang="en"/>
              <a:t>Scribe, Webmaster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Blaise: Test Engineer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Adam: Lead Engineer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Anna: Meeting Coordinator</a:t>
            </a:r>
            <a:endParaRPr/>
          </a:p>
        </p:txBody>
      </p:sp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Lab For EE 452 Students</a:t>
            </a:r>
            <a:endParaRPr/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EE452 </a:t>
            </a:r>
            <a:r>
              <a:rPr lang="en"/>
              <a:t>experiments</a:t>
            </a:r>
            <a:r>
              <a:rPr lang="en"/>
              <a:t> and answer key on,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Team Website: </a:t>
            </a:r>
            <a:r>
              <a:rPr lang="en" sz="1800">
                <a:uFill>
                  <a:noFill/>
                </a:uFill>
                <a:hlinkClick r:id="rId3"/>
              </a:rPr>
              <a:t>https://sddec19-06.sd.ece.iastate.edu/</a:t>
            </a:r>
            <a:r>
              <a:rPr lang="en" sz="1800"/>
              <a:t>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Experiments done by current students of EE452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Solutions matched with provided answer key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members monitored experiments during lab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labs can be easily developed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311700" y="1157375"/>
            <a:ext cx="8520600" cy="34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7550" y="986000"/>
            <a:ext cx="3155000" cy="335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 rotWithShape="1">
          <a:blip r:embed="rId4">
            <a:alphaModFix/>
          </a:blip>
          <a:srcRect b="0" l="0" r="0" t="8424"/>
          <a:stretch/>
        </p:blipFill>
        <p:spPr>
          <a:xfrm>
            <a:off x="435900" y="986000"/>
            <a:ext cx="3155001" cy="3426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EE452 Lab Work</a:t>
            </a:r>
            <a:endParaRPr/>
          </a:p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75" y="1537000"/>
            <a:ext cx="4570897" cy="257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2945" y="1688113"/>
            <a:ext cx="4033578" cy="2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latin typeface="Oswald"/>
                <a:ea typeface="Oswald"/>
                <a:cs typeface="Oswald"/>
                <a:sym typeface="Oswald"/>
              </a:rPr>
              <a:t>Questions?</a:t>
            </a:r>
            <a:endParaRPr sz="7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6" name="Google Shape;236;p3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</a:t>
            </a:r>
            <a:r>
              <a:rPr lang="en" sz="2400"/>
              <a:t>  </a:t>
            </a:r>
            <a:r>
              <a:rPr lang="en"/>
              <a:t>Problem </a:t>
            </a:r>
            <a:r>
              <a:rPr lang="en"/>
              <a:t>Statement</a:t>
            </a:r>
            <a:r>
              <a:rPr lang="en"/>
              <a:t> 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a PV stand-alone system for Electrical Engineering students, Power Electronics Class EE452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Energy is the main source for </a:t>
            </a:r>
            <a:r>
              <a:rPr lang="en"/>
              <a:t>photovoltaic</a:t>
            </a:r>
            <a:r>
              <a:rPr lang="en"/>
              <a:t>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Generating direct and alternating current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Continuous work of 2017/2018 senior design teams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9795" y="2985645"/>
            <a:ext cx="3924399" cy="18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</a:t>
            </a:r>
            <a:r>
              <a:rPr lang="en" sz="2400"/>
              <a:t>  </a:t>
            </a:r>
            <a:r>
              <a:rPr lang="en"/>
              <a:t>Conceptual Sketch</a:t>
            </a:r>
            <a:r>
              <a:rPr lang="en"/>
              <a:t>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675" y="1461352"/>
            <a:ext cx="3905700" cy="22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4775" y="1318150"/>
            <a:ext cx="3863050" cy="250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 sz="2400"/>
              <a:t>Functional Requirements</a:t>
            </a:r>
            <a:r>
              <a:rPr lang="en" sz="2800"/>
              <a:t>  </a:t>
            </a:r>
            <a:endParaRPr sz="28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</a:t>
            </a:r>
            <a:r>
              <a:rPr lang="en"/>
              <a:t>rradiance</a:t>
            </a:r>
            <a:r>
              <a:rPr lang="en"/>
              <a:t> is at it</a:t>
            </a:r>
            <a:r>
              <a:rPr lang="en"/>
              <a:t>s </a:t>
            </a:r>
            <a:r>
              <a:rPr lang="en"/>
              <a:t>highest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Sizing the photovoltaic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PV arrays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Battery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power point </a:t>
            </a:r>
            <a:r>
              <a:rPr lang="en"/>
              <a:t>tracking</a:t>
            </a:r>
            <a:r>
              <a:rPr lang="en"/>
              <a:t> (MPPT)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Wires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Load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Hardware and software designs must be </a:t>
            </a:r>
            <a:r>
              <a:rPr lang="en"/>
              <a:t>comparable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Obtain the MPP for applying v</a:t>
            </a:r>
            <a:r>
              <a:rPr lang="en"/>
              <a:t>arious</a:t>
            </a:r>
            <a:r>
              <a:rPr lang="en"/>
              <a:t> loads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</a:t>
            </a:r>
            <a:r>
              <a:rPr lang="en" sz="2400"/>
              <a:t> Non-functional Requirements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 to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Reflect knowledge of EE452 students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Fit electrical engineering standards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asily</a:t>
            </a:r>
            <a:r>
              <a:rPr lang="en"/>
              <a:t> expand in the future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System should be </a:t>
            </a:r>
            <a:r>
              <a:rPr lang="en"/>
              <a:t>visually</a:t>
            </a:r>
            <a:r>
              <a:rPr lang="en"/>
              <a:t> pleasing and </a:t>
            </a:r>
            <a:r>
              <a:rPr lang="en"/>
              <a:t>organized</a:t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Constraints and Considerations</a:t>
            </a:r>
            <a:r>
              <a:rPr lang="en" sz="4800"/>
              <a:t> </a:t>
            </a:r>
            <a:r>
              <a:rPr lang="en" sz="2400"/>
              <a:t>  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irradiance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Solar angle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Cloud coverage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Array position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Initial </a:t>
            </a:r>
            <a:r>
              <a:rPr lang="en"/>
              <a:t>usability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Untrained use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factors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wattage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 circuits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Market Survey</a:t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Solar </a:t>
            </a:r>
            <a:r>
              <a:rPr lang="en"/>
              <a:t>panels</a:t>
            </a:r>
            <a:r>
              <a:rPr lang="en"/>
              <a:t> are becoming more popular in the power market today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Significance</a:t>
            </a:r>
            <a:r>
              <a:rPr lang="en"/>
              <a:t> of our project and PV system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Education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Maximum Power Point (MPP)</a:t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983400" y="25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Plan: </a:t>
            </a:r>
            <a:r>
              <a:rPr lang="en"/>
              <a:t>Potential risks and Mitigation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and potential risks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voltage and current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insulation needed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labeling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wires are at risk of being cut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Battery location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Mitigation during this semester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Replaced breaker and battery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Short circuits</a:t>
            </a:r>
            <a:endParaRPr/>
          </a:p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FFFFFF"/>
                </a:solidFill>
              </a:rPr>
              <a:t>‹#›</a:t>
            </a:fld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